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66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2065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20" y="304165"/>
            <a:ext cx="7477760" cy="30930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7545"/>
              </a:lnSpc>
              <a:buNone/>
            </a:pPr>
            <a:r>
              <a:rPr lang="en-US" sz="603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Fire and</a:t>
            </a:r>
            <a:r>
              <a:rPr lang="en-IN" altLang="en-US" sz="603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603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Smoke</a:t>
            </a:r>
            <a:endParaRPr lang="en-US" sz="603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marL="0" indent="0" algn="l">
              <a:lnSpc>
                <a:spcPts val="7545"/>
              </a:lnSpc>
              <a:buNone/>
            </a:pPr>
            <a:r>
              <a:rPr lang="en-US" sz="603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Detection using </a:t>
            </a:r>
            <a:endParaRPr lang="en-US" sz="603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marL="0" indent="0" algn="l">
              <a:lnSpc>
                <a:spcPts val="7545"/>
              </a:lnSpc>
              <a:buNone/>
            </a:pPr>
            <a:r>
              <a:rPr lang="en-US" sz="603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CNN with Keras</a:t>
            </a:r>
            <a:endParaRPr lang="en-US" sz="603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443990" y="4114800"/>
            <a:ext cx="5695950" cy="261874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</a:t>
            </a:r>
            <a:endParaRPr 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1022350" indent="-484505" algn="l">
              <a:lnSpc>
                <a:spcPct val="150000"/>
              </a:lnSpc>
              <a:buNone/>
            </a:pPr>
            <a:r>
              <a:rPr 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sym typeface="+mn-ea"/>
              </a:rPr>
              <a:t>Avinash Mulapalli - 23MAS10002</a:t>
            </a:r>
            <a:endParaRPr 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1022350" indent="-484505" algn="l">
              <a:lnSpc>
                <a:spcPct val="150000"/>
              </a:lnSpc>
              <a:buNone/>
            </a:pPr>
            <a:r>
              <a:rPr 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sym typeface="+mn-ea"/>
              </a:rPr>
              <a:t>P Abhinav sai - 23MAS10006</a:t>
            </a:r>
            <a:endParaRPr 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1022350" indent="-484505" algn="l">
              <a:lnSpc>
                <a:spcPct val="150000"/>
              </a:lnSpc>
              <a:buNone/>
            </a:pPr>
            <a:r>
              <a:rPr 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sym typeface="+mn-ea"/>
              </a:rPr>
              <a:t>Ankit Varma - 23MAS10016</a:t>
            </a:r>
            <a:endParaRPr 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1022350" indent="-484505" algn="l">
              <a:lnSpc>
                <a:spcPct val="150000"/>
              </a:lnSpc>
              <a:buNone/>
            </a:pPr>
            <a:r>
              <a:rPr 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sym typeface="+mn-ea"/>
              </a:rPr>
              <a:t>Syed Maaz - 23MAS10025</a:t>
            </a:r>
            <a:endParaRPr 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1022350" indent="-484505" algn="l">
              <a:lnSpc>
                <a:spcPct val="150000"/>
              </a:lnSpc>
              <a:buNone/>
            </a:pPr>
            <a:r>
              <a:rPr 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 Dilleswara Rao - 23MAS10029</a:t>
            </a:r>
            <a:endParaRPr 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1022350" indent="-484505" algn="l">
              <a:lnSpc>
                <a:spcPts val="3060"/>
              </a:lnSpc>
              <a:buNone/>
            </a:pPr>
            <a:endParaRPr lang="en-US" sz="21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alphaModFix amt="84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35300" y="3203575"/>
            <a:ext cx="8560435" cy="240284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IN" altLang="en-US" sz="11000" b="1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Thank You</a:t>
            </a:r>
            <a:endParaRPr lang="en-IN" altLang="en-US" sz="11000" b="1" dirty="0">
              <a:solidFill>
                <a:srgbClr val="AE8625"/>
              </a:solidFill>
              <a:latin typeface="Times New Roman" panose="02020603050405020304" charset="0"/>
              <a:ea typeface="Prata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5" name="Text 1"/>
          <p:cNvSpPr/>
          <p:nvPr/>
        </p:nvSpPr>
        <p:spPr>
          <a:xfrm>
            <a:off x="833199" y="281146"/>
            <a:ext cx="7477601" cy="9582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6035" dirty="0"/>
          </a:p>
        </p:txBody>
      </p:sp>
      <p:sp>
        <p:nvSpPr>
          <p:cNvPr id="6" name="Text 2"/>
          <p:cNvSpPr/>
          <p:nvPr/>
        </p:nvSpPr>
        <p:spPr>
          <a:xfrm>
            <a:off x="833199" y="3730347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833120" y="2211705"/>
            <a:ext cx="9813290" cy="36487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3000" b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Wildfire Impact</a:t>
            </a:r>
            <a:r>
              <a:rPr lang="en-IN" altLang="en-US" sz="3000" b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IN" altLang="en-US" sz="3000" b="1" u="sng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3060"/>
              </a:lnSpc>
              <a:buNone/>
            </a:pPr>
            <a:endParaRPr lang="en-US" sz="3000" b="1" u="sng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3060"/>
              </a:lnSpc>
              <a:buNone/>
            </a:pPr>
            <a:r>
              <a:rPr lang="en-IN" alt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Causes significant economic and environmental damage.</a:t>
            </a:r>
            <a:endParaRPr lang="en-IN" alt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3060"/>
              </a:lnSpc>
              <a:buNone/>
            </a:pPr>
            <a:r>
              <a:rPr lang="en-IN" alt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Climate change exacerbates effects.</a:t>
            </a:r>
            <a:endParaRPr lang="en-IN" alt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ct val="300000"/>
              </a:lnSpc>
              <a:buNone/>
            </a:pPr>
            <a:r>
              <a:rPr lang="en-IN" altLang="en-US" sz="3000" b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 Alarm System Overview </a:t>
            </a:r>
            <a:endParaRPr lang="en-IN" altLang="en-US" sz="3000" b="1" u="sng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IN" altLang="en-US" sz="2190" b="1" u="sng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3060"/>
              </a:lnSpc>
              <a:buNone/>
            </a:pPr>
            <a:r>
              <a:rPr lang="en-IN" alt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Warns people in emergencies.</a:t>
            </a:r>
            <a:endParaRPr lang="en-IN" alt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3060"/>
              </a:lnSpc>
              <a:buNone/>
            </a:pPr>
            <a:r>
              <a:rPr lang="en-IN" alt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Can be activated automatically or manually.</a:t>
            </a:r>
            <a:endParaRPr lang="en-IN" alt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3060"/>
              </a:lnSpc>
              <a:buNone/>
            </a:pPr>
            <a:r>
              <a:rPr lang="en-IN" alt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Alarms can be motorized bells, wall mountable sounders, horns.</a:t>
            </a:r>
            <a:endParaRPr lang="en-IN" alt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3060"/>
              </a:lnSpc>
              <a:buNone/>
            </a:pPr>
            <a:r>
              <a:rPr lang="en-IN" altLang="en-US" sz="2185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Speaker strobes sound alarm followed by voice evacuation message.</a:t>
            </a:r>
            <a:endParaRPr lang="en-IN" altLang="en-US" sz="2185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885" y="0"/>
            <a:ext cx="4120515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8878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Description</a:t>
            </a:r>
            <a:endParaRPr lang="en-US" sz="4375" b="1" dirty="0"/>
          </a:p>
        </p:txBody>
      </p:sp>
      <p:sp>
        <p:nvSpPr>
          <p:cNvPr id="6" name="Shape 2"/>
          <p:cNvSpPr/>
          <p:nvPr/>
        </p:nvSpPr>
        <p:spPr>
          <a:xfrm>
            <a:off x="833120" y="2526665"/>
            <a:ext cx="4542155" cy="2478405"/>
          </a:xfrm>
          <a:prstGeom prst="roundRect">
            <a:avLst>
              <a:gd name="adj" fmla="val 2841"/>
            </a:avLst>
          </a:prstGeom>
          <a:solidFill>
            <a:srgbClr val="2D3033"/>
          </a:solidFill>
        </p:spPr>
      </p:sp>
      <p:sp>
        <p:nvSpPr>
          <p:cNvPr id="7" name="Text 3"/>
          <p:cNvSpPr/>
          <p:nvPr/>
        </p:nvSpPr>
        <p:spPr>
          <a:xfrm>
            <a:off x="1055370" y="2748677"/>
            <a:ext cx="301287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Hierarchical Structure</a:t>
            </a:r>
            <a:endParaRPr lang="en-US" sz="2185" b="1" dirty="0"/>
          </a:p>
        </p:txBody>
      </p:sp>
      <p:sp>
        <p:nvSpPr>
          <p:cNvPr id="8" name="Text 4"/>
          <p:cNvSpPr/>
          <p:nvPr/>
        </p:nvSpPr>
        <p:spPr>
          <a:xfrm>
            <a:off x="958850" y="3156585"/>
            <a:ext cx="4542155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follows a hierarchical structure, with broader categories at the top and </a:t>
            </a: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related images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underneath.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525" y="2526665"/>
            <a:ext cx="4542155" cy="2478405"/>
          </a:xfrm>
          <a:prstGeom prst="roundRect">
            <a:avLst>
              <a:gd name="adj" fmla="val 2841"/>
            </a:avLst>
          </a:prstGeom>
          <a:solidFill>
            <a:srgbClr val="2D3033"/>
          </a:solidFill>
        </p:spPr>
      </p:sp>
      <p:sp>
        <p:nvSpPr>
          <p:cNvPr id="10" name="Text 6"/>
          <p:cNvSpPr/>
          <p:nvPr/>
        </p:nvSpPr>
        <p:spPr>
          <a:xfrm>
            <a:off x="5819656" y="274867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Diversity</a:t>
            </a:r>
            <a:endParaRPr lang="en-US" sz="2185" b="1" dirty="0"/>
          </a:p>
        </p:txBody>
      </p:sp>
      <p:sp>
        <p:nvSpPr>
          <p:cNvPr id="11" name="Text 7"/>
          <p:cNvSpPr/>
          <p:nvPr/>
        </p:nvSpPr>
        <p:spPr>
          <a:xfrm>
            <a:off x="5819775" y="3180715"/>
            <a:ext cx="4097655" cy="17475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contains a wide variety of samples across multiple classes, ensuring </a:t>
            </a: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both Fire, Non-Fire, Smoke, Non-Smoke</a:t>
            </a:r>
            <a:endParaRPr lang="en-IN" alt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33199" y="5643047"/>
            <a:ext cx="9306401" cy="1635562"/>
          </a:xfrm>
          <a:prstGeom prst="roundRect">
            <a:avLst>
              <a:gd name="adj" fmla="val 4076"/>
            </a:avLst>
          </a:prstGeom>
          <a:solidFill>
            <a:srgbClr val="2D3033"/>
          </a:solidFill>
        </p:spPr>
      </p:sp>
      <p:sp>
        <p:nvSpPr>
          <p:cNvPr id="13" name="Text 9"/>
          <p:cNvSpPr/>
          <p:nvPr/>
        </p:nvSpPr>
        <p:spPr>
          <a:xfrm>
            <a:off x="1055370" y="5642967"/>
            <a:ext cx="322052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Representative Samples</a:t>
            </a:r>
            <a:endParaRPr lang="en-US" sz="2185" b="1" dirty="0"/>
          </a:p>
        </p:txBody>
      </p:sp>
      <p:sp>
        <p:nvSpPr>
          <p:cNvPr id="14" name="Text 10"/>
          <p:cNvSpPr/>
          <p:nvPr/>
        </p:nvSpPr>
        <p:spPr>
          <a:xfrm>
            <a:off x="1055370" y="5942330"/>
            <a:ext cx="8862060" cy="12998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class in the dataset has a sufficient number of representative samples, allowing for effective model training and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4" name="Text 1"/>
          <p:cNvSpPr/>
          <p:nvPr/>
        </p:nvSpPr>
        <p:spPr>
          <a:xfrm>
            <a:off x="2037993" y="1184315"/>
            <a:ext cx="651021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Sample from Each Class</a:t>
            </a:r>
            <a:endParaRPr lang="en-US" sz="4375" b="1" dirty="0"/>
          </a:p>
        </p:txBody>
      </p:sp>
      <p:pic>
        <p:nvPicPr>
          <p:cNvPr id="5" name="Image 1" descr="D:\M.Tech\DOCUMENTS\DL\000112.jpg000112"/>
          <p:cNvPicPr>
            <a:picLocks noChangeAspect="1"/>
          </p:cNvPicPr>
          <p:nvPr/>
        </p:nvPicPr>
        <p:blipFill>
          <a:blip r:embed="rId2"/>
          <a:srcRect l="4512" r="4512"/>
          <a:stretch>
            <a:fillRect/>
          </a:stretch>
        </p:blipFill>
        <p:spPr>
          <a:xfrm>
            <a:off x="2037993" y="2323028"/>
            <a:ext cx="2388632" cy="1476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076938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IN" altLang="en-US" sz="218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test_big</a:t>
            </a:r>
            <a:endParaRPr lang="en-IN" altLang="en-US" sz="218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37993" y="4557355"/>
            <a:ext cx="2388632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sample image from the test folder shows he presence of smoke and fire</a:t>
            </a:r>
            <a:endParaRPr lang="en-IN" alt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8" name="Image 2" descr="D:\M.Tech\DOCUMENTS\DL\fire9.pngfire9"/>
          <p:cNvPicPr>
            <a:picLocks noChangeAspect="1"/>
          </p:cNvPicPr>
          <p:nvPr/>
        </p:nvPicPr>
        <p:blipFill>
          <a:blip r:embed="rId3"/>
          <a:srcRect l="12771" r="12771"/>
          <a:stretch>
            <a:fillRect/>
          </a:stretch>
        </p:blipFill>
        <p:spPr>
          <a:xfrm>
            <a:off x="4759881" y="2323028"/>
            <a:ext cx="2388632" cy="1476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076938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IN" altLang="en-US" sz="218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test_small</a:t>
            </a:r>
            <a:endParaRPr lang="en-IN" altLang="en-US" sz="218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59881" y="4557355"/>
            <a:ext cx="2388632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sample image belongs to smaller test folder with fake and real smoke images.</a:t>
            </a:r>
            <a:endParaRPr lang="en-IN" alt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11" name="Image 3" descr="D:\M.Tech\DOCUMENTS\DL\000009.jpg000009"/>
          <p:cNvPicPr>
            <a:picLocks noChangeAspect="1"/>
          </p:cNvPicPr>
          <p:nvPr/>
        </p:nvPicPr>
        <p:blipFill>
          <a:blip r:embed="rId4"/>
          <a:srcRect l="4512" r="4512"/>
          <a:stretch>
            <a:fillRect/>
          </a:stretch>
        </p:blipFill>
        <p:spPr>
          <a:xfrm>
            <a:off x="7481768" y="2323028"/>
            <a:ext cx="2388632" cy="1476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076938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IN" altLang="en-US" sz="218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train_smoke</a:t>
            </a:r>
            <a:endParaRPr lang="en-IN" altLang="en-US" sz="218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81768" y="4557355"/>
            <a:ext cx="2388632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IN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section of dataset is for training that shows presence of smoke</a:t>
            </a:r>
            <a:endParaRPr lang="en-IN" sz="1750" dirty="0"/>
          </a:p>
        </p:txBody>
      </p:sp>
      <p:pic>
        <p:nvPicPr>
          <p:cNvPr id="14" name="Image 4" descr="D:\M.Tech\DOCUMENTS\DL\dsc7056.jpgdsc7056"/>
          <p:cNvPicPr>
            <a:picLocks noChangeAspect="1"/>
          </p:cNvPicPr>
          <p:nvPr/>
        </p:nvPicPr>
        <p:blipFill>
          <a:blip r:embed="rId5"/>
          <a:srcRect t="3360" b="3360"/>
          <a:stretch>
            <a:fillRect/>
          </a:stretch>
        </p:blipFill>
        <p:spPr>
          <a:xfrm>
            <a:off x="10203656" y="2323028"/>
            <a:ext cx="2388751" cy="1476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076938"/>
            <a:ext cx="238875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IN" altLang="en-US" sz="218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train_fire</a:t>
            </a:r>
            <a:endParaRPr lang="en-IN" altLang="en-US" sz="218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203656" y="4557355"/>
            <a:ext cx="2388751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section trains the model on images having actual fire in it</a:t>
            </a:r>
            <a:endParaRPr lang="en-IN" alt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01288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Creation</a:t>
            </a:r>
            <a:endParaRPr lang="en-US" sz="4375" b="1" dirty="0"/>
          </a:p>
        </p:txBody>
      </p:sp>
      <p:sp>
        <p:nvSpPr>
          <p:cNvPr id="6" name="Text 2"/>
          <p:cNvSpPr/>
          <p:nvPr/>
        </p:nvSpPr>
        <p:spPr>
          <a:xfrm>
            <a:off x="833120" y="2382520"/>
            <a:ext cx="8310880" cy="5505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Name: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InceptionResNetV2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009140" indent="-200914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Base Model: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Pre-trained InceptionResNetV2 without top layers, using ImageNet weights.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3257550" indent="-323596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Batch Normalization: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Applied to normalize base model's output.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057400" indent="-205740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Dense Layer: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256-unit dense layer with ReLU activation and L1/L2 regularization.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009140" indent="-200914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Dropout: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Rate of 0.45 dropout</a:t>
            </a: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regularization.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Output Layer: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Dense layer</a:t>
            </a: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with 2 classes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190750" indent="-2190750">
              <a:lnSpc>
                <a:spcPct val="150000"/>
              </a:lnSpc>
              <a:buNone/>
            </a:pPr>
            <a:r>
              <a:rPr lang="en-IN" alt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sym typeface="+mn-ea"/>
              </a:rPr>
              <a:t>A</a:t>
            </a: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sym typeface="+mn-ea"/>
              </a:rPr>
              <a:t>ctivation</a:t>
            </a:r>
            <a:r>
              <a:rPr lang="en-IN" alt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sym typeface="+mn-ea"/>
              </a:rPr>
              <a:t>:</a:t>
            </a: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sym typeface="+mn-ea"/>
              </a:rPr>
              <a:t> 	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softmax for classification.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978785" indent="-2944495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Compilation: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Adamax optimizer with LR=0.001, categorical cross-entropy loss, accuracy metric.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4" name="Text 1"/>
          <p:cNvSpPr/>
          <p:nvPr/>
        </p:nvSpPr>
        <p:spPr>
          <a:xfrm>
            <a:off x="1871345" y="4208780"/>
            <a:ext cx="9251315" cy="6946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5470"/>
              </a:lnSpc>
              <a:buNone/>
            </a:pPr>
            <a:r>
              <a:rPr lang="en-IN" alt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  <a:sym typeface="+mn-ea"/>
              </a:rPr>
              <a:t>Model </a:t>
            </a:r>
            <a:r>
              <a:rPr 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  <a:sym typeface="+mn-ea"/>
              </a:rPr>
              <a:t>Test</a:t>
            </a:r>
            <a:r>
              <a:rPr lang="en-IN" alt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  <a:sym typeface="+mn-ea"/>
              </a:rPr>
              <a:t>ing</a:t>
            </a:r>
            <a:endParaRPr lang="en-IN" altLang="en-US" sz="437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pic>
        <p:nvPicPr>
          <p:cNvPr id="24" name="Picture 23" descr="Screenshot 2024-04-07 1746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45" y="2328545"/>
            <a:ext cx="10750550" cy="1412240"/>
          </a:xfrm>
          <a:prstGeom prst="rect">
            <a:avLst/>
          </a:prstGeom>
        </p:spPr>
      </p:pic>
      <p:sp>
        <p:nvSpPr>
          <p:cNvPr id="25" name="Text 1"/>
          <p:cNvSpPr/>
          <p:nvPr/>
        </p:nvSpPr>
        <p:spPr>
          <a:xfrm>
            <a:off x="1871345" y="1165860"/>
            <a:ext cx="9251315" cy="694690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5470"/>
              </a:lnSpc>
              <a:buNone/>
            </a:pPr>
            <a:r>
              <a:rPr lang="en-IN" alt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  <a:sym typeface="+mn-ea"/>
              </a:rPr>
              <a:t>Model </a:t>
            </a:r>
            <a:r>
              <a:rPr 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  <a:sym typeface="+mn-ea"/>
              </a:rPr>
              <a:t>Train</a:t>
            </a:r>
            <a:r>
              <a:rPr lang="en-IN" alt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  <a:sym typeface="+mn-ea"/>
              </a:rPr>
              <a:t>ing</a:t>
            </a:r>
            <a:endParaRPr lang="en-IN" altLang="en-US" sz="437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pic>
        <p:nvPicPr>
          <p:cNvPr id="26" name="Picture 25" descr="Screenshot 2024-04-07 1749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45" y="5073015"/>
            <a:ext cx="10778490" cy="1685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5" name="Text 1"/>
          <p:cNvSpPr/>
          <p:nvPr/>
        </p:nvSpPr>
        <p:spPr>
          <a:xfrm>
            <a:off x="833199" y="590709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Prediction Result</a:t>
            </a:r>
            <a:endParaRPr lang="en-US" sz="4375" b="1" dirty="0"/>
          </a:p>
        </p:txBody>
      </p:sp>
      <p:pic>
        <p:nvPicPr>
          <p:cNvPr id="17" name="Picture 16" descr="Screenshot 2024-04-07 175226"/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777240" y="1463040"/>
            <a:ext cx="6248400" cy="5899150"/>
          </a:xfrm>
          <a:prstGeom prst="rect">
            <a:avLst/>
          </a:prstGeom>
        </p:spPr>
      </p:pic>
      <p:pic>
        <p:nvPicPr>
          <p:cNvPr id="18" name="Picture 17" descr="Screenshot 2024-04-07 175226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7628890" y="1463040"/>
            <a:ext cx="6248400" cy="59093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4" name="Text 1"/>
          <p:cNvSpPr/>
          <p:nvPr/>
        </p:nvSpPr>
        <p:spPr>
          <a:xfrm>
            <a:off x="1314093" y="766882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Confusion Matrix</a:t>
            </a:r>
            <a:endParaRPr lang="en-US" sz="4375" b="1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50010" y="2080260"/>
            <a:ext cx="5593080" cy="5818505"/>
            <a:chOff x="3209" y="3276"/>
            <a:chExt cx="8808" cy="916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9" y="3276"/>
              <a:ext cx="8809" cy="10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" y="4533"/>
              <a:ext cx="8790" cy="7906"/>
            </a:xfrm>
            <a:prstGeom prst="rect">
              <a:avLst/>
            </a:prstGeom>
          </p:spPr>
        </p:pic>
      </p:grpSp>
      <p:graphicFrame>
        <p:nvGraphicFramePr>
          <p:cNvPr id="21" name="Table 20"/>
          <p:cNvGraphicFramePr/>
          <p:nvPr/>
        </p:nvGraphicFramePr>
        <p:xfrm>
          <a:off x="7417435" y="2080260"/>
          <a:ext cx="6356350" cy="5818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270"/>
                <a:gridCol w="1271270"/>
                <a:gridCol w="1271270"/>
                <a:gridCol w="1271270"/>
                <a:gridCol w="1271270"/>
              </a:tblGrid>
              <a:tr h="716915">
                <a:tc gridSpan="5"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Classification Report:</a:t>
                      </a:r>
                      <a:endParaRPr lang="en-IN" altLang="en-US" sz="2000" b="1">
                        <a:solidFill>
                          <a:schemeClr val="bg1"/>
                        </a:solidFill>
                        <a:latin typeface="Roboto" panose="02000000000000000000" charset="0"/>
                        <a:cs typeface="Roboto" panose="02000000000000000000" charset="0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16280">
                <a:tc>
                  <a:txBody>
                    <a:bodyPr/>
                    <a:p>
                      <a:pPr algn="ctr">
                        <a:buNone/>
                      </a:pPr>
                      <a:endParaRPr 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tx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precision</a:t>
                      </a: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tx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recall  </a:t>
                      </a: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tx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f1-score   </a:t>
                      </a: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tx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support</a:t>
                      </a: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  <a:sym typeface="+mn-ea"/>
                      </a:endParaRPr>
                    </a:p>
                  </a:txBody>
                  <a:tcPr anchor="ctr" anchorCtr="0"/>
                </a:tc>
              </a:tr>
              <a:tr h="7169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tx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fire</a:t>
                      </a: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0.98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1.00     </a:t>
                      </a:r>
                      <a:endParaRPr lang="en-US" sz="18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47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</a:tr>
              <a:tr h="716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tx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smoke</a:t>
                      </a: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1.00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0.98</a:t>
                      </a:r>
                      <a:endParaRPr lang="en-US" sz="18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      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63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</a:tr>
              <a:tr h="922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tx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accuracy                           </a:t>
                      </a: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110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</a:tr>
              <a:tr h="10147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tx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macro avg       </a:t>
                      </a: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</a:endParaRPr>
                    </a:p>
                    <a:p>
                      <a:pPr algn="ctr">
                        <a:buNone/>
                      </a:pP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     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    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110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</a:tr>
              <a:tr h="10147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 b="1">
                          <a:solidFill>
                            <a:schemeClr val="tx1"/>
                          </a:solidFill>
                          <a:latin typeface="Roboto" panose="02000000000000000000" charset="0"/>
                          <a:cs typeface="Roboto" panose="02000000000000000000" charset="0"/>
                          <a:sym typeface="+mn-ea"/>
                        </a:rPr>
                        <a:t> weighted avg       </a:t>
                      </a:r>
                      <a:endParaRPr lang="en-IN" altLang="en-US" sz="2000" b="1">
                        <a:solidFill>
                          <a:schemeClr val="tx1"/>
                        </a:solidFill>
                        <a:latin typeface="Roboto" panose="02000000000000000000" charset="0"/>
                        <a:cs typeface="Roboto" panose="02000000000000000000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  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 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110</a:t>
                      </a:r>
                      <a:endParaRPr lang="en-IN" altLang="en-US" sz="1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05072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6319520" y="2042160"/>
            <a:ext cx="8070850" cy="54889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Training:</a:t>
            </a:r>
            <a:r>
              <a:rPr lang="en-US" sz="17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1750" u="sng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764540" indent="-240030" defTabSz="914400">
              <a:lnSpc>
                <a:spcPts val="2800"/>
              </a:lnSpc>
              <a:buFont typeface="Wingdings" panose="05000000000000000000" charset="0"/>
              <a:buChar char="§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Base Model: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InceptionResNetV2, training</a:t>
            </a:r>
            <a:r>
              <a:rPr lang="en-I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without top layers</a:t>
            </a:r>
            <a:endParaRPr lang="en-IN" alt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776605" indent="-255905">
              <a:lnSpc>
                <a:spcPts val="2800"/>
              </a:lnSpc>
              <a:buFont typeface="Wingdings" panose="05000000000000000000" charset="0"/>
              <a:buChar char="§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15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epochs were conducted.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520700" indent="0">
              <a:lnSpc>
                <a:spcPts val="2800"/>
              </a:lnSpc>
              <a:buFont typeface="Wingdings" panose="05000000000000000000" charset="0"/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750" b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 Metrics:</a:t>
            </a:r>
            <a:endParaRPr lang="en-US" sz="1750" b="1" u="sng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742950" lvl="1" indent="-285750" defTabSz="914400">
              <a:lnSpc>
                <a:spcPts val="2800"/>
              </a:lnSpc>
              <a:buFont typeface="Wingdings" panose="05000000000000000000" charset="0"/>
              <a:buChar char="§"/>
              <a:tabLst>
                <a:tab pos="3491865" algn="l"/>
              </a:tabLst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Training Loss: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Ranged from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6.670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1.126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763905" lvl="1" indent="-306070">
              <a:lnSpc>
                <a:spcPts val="2800"/>
              </a:lnSpc>
              <a:buFont typeface="Wingdings" panose="05000000000000000000" charset="0"/>
              <a:buChar char="§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Training Accuracy: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Ranged from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95.915%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99.950%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776605" lvl="1" indent="-318770">
              <a:lnSpc>
                <a:spcPts val="2800"/>
              </a:lnSpc>
              <a:buFont typeface="Wingdings" panose="05000000000000000000" charset="0"/>
              <a:buChar char="§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 Loss: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Ranged from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1.09195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6.43146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776605" lvl="1" indent="-316865">
              <a:lnSpc>
                <a:spcPts val="2800"/>
              </a:lnSpc>
              <a:buFont typeface="Wingdings" panose="05000000000000000000" charset="0"/>
              <a:buChar char="§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 Accuracy: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Ranged from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84.685%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100.000%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459740" lvl="1" indent="0">
              <a:lnSpc>
                <a:spcPts val="2800"/>
              </a:lnSpc>
              <a:buFont typeface="Wingdings" panose="05000000000000000000" charset="0"/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750" b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Test Accuracy: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99.09%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2554</Words>
  <Application>WPS Presentation</Application>
  <PresentationFormat>On-screen Show (16:9)</PresentationFormat>
  <Paragraphs>157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SimSun</vt:lpstr>
      <vt:lpstr>Wingdings</vt:lpstr>
      <vt:lpstr>Prata</vt:lpstr>
      <vt:lpstr>RomanS_IV25</vt:lpstr>
      <vt:lpstr>Prata</vt:lpstr>
      <vt:lpstr>Prata</vt:lpstr>
      <vt:lpstr>Raleway</vt:lpstr>
      <vt:lpstr>Raleway</vt:lpstr>
      <vt:lpstr>Raleway</vt:lpstr>
      <vt:lpstr>Calibri</vt:lpstr>
      <vt:lpstr>Microsoft YaHei</vt:lpstr>
      <vt:lpstr>Arial Unicode MS</vt:lpstr>
      <vt:lpstr>MingLiU-ExtB</vt:lpstr>
      <vt:lpstr>Britannic Bold</vt:lpstr>
      <vt:lpstr>Arial Black</vt:lpstr>
      <vt:lpstr>Roboto</vt:lpstr>
      <vt:lpstr>Wingdings</vt:lpstr>
      <vt:lpstr>Times New Roman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ankit</cp:lastModifiedBy>
  <cp:revision>3</cp:revision>
  <dcterms:created xsi:type="dcterms:W3CDTF">2024-04-07T11:07:00Z</dcterms:created>
  <dcterms:modified xsi:type="dcterms:W3CDTF">2024-04-07T12:55:32Z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2F1D5F12503D4D35ACCB906FFD737120_13</vt:lpwstr>
  </property>
  <property fmtid="{D5CDD505-2E9C-101B-9397-08002B2CF9AE}" pid="3" name="KSOProductBuildVer">
    <vt:lpwstr>1033-12.2.0.13489</vt:lpwstr>
  </property>
</Properties>
</file>